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BA339E-DBE6-44E2-A33C-844DC941C92C}" type="datetimeFigureOut">
              <a:rPr lang="ru-RU" smtClean="0"/>
              <a:t>10.07.2021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E3E4D2-7826-42BC-A403-9C6953CD8B3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28600" y="1052736"/>
            <a:ext cx="8943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   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ПЕТРОВКИ</a:t>
            </a:r>
          </a:p>
          <a:p>
            <a:r>
              <a:rPr lang="ru-RU" dirty="0" smtClean="0"/>
              <a:t>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Так ласково в деревнях до сих пор называют день ПЕТРА и Павла,</a:t>
            </a:r>
          </a:p>
          <a:p>
            <a:r>
              <a:rPr lang="ru-RU" dirty="0" smtClean="0"/>
              <a:t>                                                                      который приходится на 12 июля.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3384375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3687" y="316561"/>
            <a:ext cx="556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МБУ «ЦБС </a:t>
            </a:r>
            <a:r>
              <a:rPr lang="ru-RU" dirty="0"/>
              <a:t>В</a:t>
            </a:r>
            <a:r>
              <a:rPr lang="ru-RU" dirty="0" smtClean="0"/>
              <a:t>ерхнеуслонского муниципального района,</a:t>
            </a:r>
          </a:p>
          <a:p>
            <a:r>
              <a:rPr lang="ru-RU" dirty="0" smtClean="0"/>
              <a:t>Майданская сельская библиотека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6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9674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1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5" y="1052736"/>
            <a:ext cx="77048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Для православных христиан праздник святых апостолов Петра и Павла, является одним из важнейших церковных праздников. Народный праздник Петров день отмечается 12 июля. В православном церковном календаре это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</a:rPr>
              <a:t>ата перенесения мощей святых апостолов Петра и Павла.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Праздник в народе называют «разговеньем», поскольку завершается Петров пост.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6504"/>
            <a:ext cx="3672408" cy="287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89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4969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Симон (так звали апостола Петра до крещения) родился в семье рыбака.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Он занимался промыслом до той поры, пока брат Андрей не познакомил его с Иисусом.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После этого Симон принял крещение. Он провел жизнь в наставлении людей на истинный путь. В 67 году Петр пришел в Рим, где его приговорили к смерти через распятие за распространение учения, отличного от языческого. Не считая возможным принять смерть так же, как и Учитель, апостол попросил повесить его головой вниз.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Савл</a:t>
            </a:r>
            <a:r>
              <a:rPr lang="ru-RU" b="1" dirty="0" smtClean="0">
                <a:solidFill>
                  <a:srgbClr val="002060"/>
                </a:solidFill>
              </a:rPr>
              <a:t> (так звали апостола Павла до крещения) изначально был язычником.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Он выступал против христианской религии, пока сам Бог не обратился к нему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11802"/>
            <a:ext cx="3744416" cy="238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74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08720"/>
            <a:ext cx="7110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 пути в Дамаск его ослепил яркий свет. </a:t>
            </a:r>
            <a:r>
              <a:rPr lang="ru-RU" sz="2000" b="1" dirty="0" err="1" smtClean="0">
                <a:solidFill>
                  <a:srgbClr val="002060"/>
                </a:solidFill>
              </a:rPr>
              <a:t>Савл</a:t>
            </a:r>
            <a:r>
              <a:rPr lang="ru-RU" sz="2000" b="1" dirty="0" smtClean="0">
                <a:solidFill>
                  <a:srgbClr val="002060"/>
                </a:solidFill>
              </a:rPr>
              <a:t>  услышал голос, который спросил, почему тот отвергает Бога. Он не нашел ответа, раскаялся и поверил в Иисуса Христа. В городе ослепленный мужчина стал изучать веру, и во время крещения новоявленный христианин чудесным образом обрел зрение. Иудеи преследовали Павла, и когда он в 67 году прибыл в Рим, казнили его усекновением головы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5283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6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1427628"/>
            <a:ext cx="43640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В этот народный праздник рыбаки молятся святому Петру об успехе в рыбной ловле.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Петров день люди устраивают ярмарки с торгами, народные гуляния с танцами и песнями.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этот день принято встречаться с родственниками. Крестные родители обязательно навещают крестников.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1" t="19176" r="2529" b="26471"/>
          <a:stretch/>
        </p:blipFill>
        <p:spPr bwMode="auto">
          <a:xfrm>
            <a:off x="29925" y="1735916"/>
            <a:ext cx="4155141" cy="310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3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5" y="980728"/>
            <a:ext cx="770485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Приметы и поверья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Дождь 12 июля означает, что косьба будет мокрой.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Трижды идущий в этот день дождь – признак богатого урожая, дважды – хорошего, единожды – недурного.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 кукованию кукушки в эту пору люди определяют, когда ждать зиму. Если оно смолкло 4-5 июля, то мороз придет 19-20 ноября. Если продолжается до 12 июля, то зима наступит в последних числах ноября.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Если в этот день умыться в трех родниках, то можно поправить здоровье и обрести благополучие. А речная или озерная вода смывает грех супружеской неверности.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3648" r="52470" b="53058"/>
          <a:stretch/>
        </p:blipFill>
        <p:spPr bwMode="auto">
          <a:xfrm>
            <a:off x="5680338" y="4293096"/>
            <a:ext cx="3429001" cy="24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24744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Поговорки на Петров день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— Петр лето начинает, а Илья — кончает (Ильин день отмечается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2 августа).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— Петров день — макушка лета, жди 40 жарких дней.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— С Петровок лето — красное, покос — зеленый.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— Петр-Павел жару прибавил.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— Петровки холодные — год голодный.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08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1" y="908720"/>
            <a:ext cx="7776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 преданию, Иисус сказал им: «Идите за мной, и я вас сделаю ловцами </a:t>
            </a:r>
            <a:r>
              <a:rPr lang="ru-RU" b="1" dirty="0" err="1" smtClean="0">
                <a:solidFill>
                  <a:srgbClr val="002060"/>
                </a:solidFill>
              </a:rPr>
              <a:t>человеков</a:t>
            </a:r>
            <a:r>
              <a:rPr lang="ru-RU" b="1" dirty="0" smtClean="0">
                <a:solidFill>
                  <a:srgbClr val="002060"/>
                </a:solidFill>
              </a:rPr>
              <a:t>». Петр был участником и свидетелем многих значимых событий: именно он пожелал идти по воде, именно он отрубил ухо рабу первосвященника в Гефсиманском саду. Петра принято считать первым Папой Римским и основателем христианской церкви. Апостол Павел, память которого тоже отмечают в этот день, не входил в число 12 апостолов, а в юности участвовал в гонениях на иудеев. Однако, когда он встретил воскресшего Иисуса Христа, то поверил в единого Бога.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4563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24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1" y="984958"/>
            <a:ext cx="7815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Молитва святым </a:t>
            </a:r>
            <a:r>
              <a:rPr lang="ru-RU" sz="2000" b="1" dirty="0" err="1" smtClean="0">
                <a:solidFill>
                  <a:srgbClr val="FF0000"/>
                </a:solidFill>
              </a:rPr>
              <a:t>первоверховным</a:t>
            </a:r>
            <a:r>
              <a:rPr lang="ru-RU" sz="2000" b="1" dirty="0" smtClean="0">
                <a:solidFill>
                  <a:srgbClr val="FF0000"/>
                </a:solidFill>
              </a:rPr>
              <a:t> апостолам Петру и Павлу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1" y="1988840"/>
            <a:ext cx="75608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 </a:t>
            </a:r>
            <a:r>
              <a:rPr lang="ru-RU" b="1" dirty="0" err="1" smtClean="0">
                <a:solidFill>
                  <a:srgbClr val="002060"/>
                </a:solidFill>
              </a:rPr>
              <a:t>преславнии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апостоли</a:t>
            </a:r>
            <a:r>
              <a:rPr lang="ru-RU" b="1" dirty="0" smtClean="0">
                <a:solidFill>
                  <a:srgbClr val="002060"/>
                </a:solidFill>
              </a:rPr>
              <a:t> Петре и Павле, души за Христа </a:t>
            </a:r>
            <a:r>
              <a:rPr lang="ru-RU" b="1" dirty="0" err="1" smtClean="0">
                <a:solidFill>
                  <a:srgbClr val="002060"/>
                </a:solidFill>
              </a:rPr>
              <a:t>предавшии</a:t>
            </a:r>
            <a:r>
              <a:rPr lang="ru-RU" b="1" dirty="0" smtClean="0">
                <a:solidFill>
                  <a:srgbClr val="002060"/>
                </a:solidFill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</a:rPr>
              <a:t>кровию</a:t>
            </a:r>
            <a:r>
              <a:rPr lang="ru-RU" b="1" dirty="0" smtClean="0">
                <a:solidFill>
                  <a:srgbClr val="002060"/>
                </a:solidFill>
              </a:rPr>
              <a:t> вашею пажить Его </a:t>
            </a:r>
            <a:r>
              <a:rPr lang="ru-RU" b="1" dirty="0" err="1" smtClean="0">
                <a:solidFill>
                  <a:srgbClr val="002060"/>
                </a:solidFill>
              </a:rPr>
              <a:t>удобрившии</a:t>
            </a:r>
            <a:r>
              <a:rPr lang="ru-RU" b="1" dirty="0" smtClean="0">
                <a:solidFill>
                  <a:srgbClr val="002060"/>
                </a:solidFill>
              </a:rPr>
              <a:t>! Услышите чад ваших молитвы и воздыхания, сердцем сокрушенным ныне </a:t>
            </a:r>
            <a:r>
              <a:rPr lang="ru-RU" b="1" dirty="0" err="1" smtClean="0">
                <a:solidFill>
                  <a:srgbClr val="002060"/>
                </a:solidFill>
              </a:rPr>
              <a:t>приносимыя</a:t>
            </a:r>
            <a:r>
              <a:rPr lang="ru-RU" b="1" dirty="0" smtClean="0">
                <a:solidFill>
                  <a:srgbClr val="002060"/>
                </a:solidFill>
              </a:rPr>
              <a:t>. Се </a:t>
            </a:r>
            <a:r>
              <a:rPr lang="ru-RU" b="1" dirty="0" err="1" smtClean="0">
                <a:solidFill>
                  <a:srgbClr val="002060"/>
                </a:solidFill>
              </a:rPr>
              <a:t>бо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беззаконьми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омрачихомся</a:t>
            </a:r>
            <a:r>
              <a:rPr lang="ru-RU" b="1" dirty="0" smtClean="0">
                <a:solidFill>
                  <a:srgbClr val="002060"/>
                </a:solidFill>
              </a:rPr>
              <a:t> и того ради бедами, </a:t>
            </a:r>
            <a:r>
              <a:rPr lang="ru-RU" b="1" dirty="0" err="1" smtClean="0">
                <a:solidFill>
                  <a:srgbClr val="002060"/>
                </a:solidFill>
              </a:rPr>
              <a:t>якоже</a:t>
            </a:r>
            <a:r>
              <a:rPr lang="ru-RU" b="1" dirty="0" smtClean="0">
                <a:solidFill>
                  <a:srgbClr val="002060"/>
                </a:solidFill>
              </a:rPr>
              <a:t> тучами, </a:t>
            </a:r>
            <a:r>
              <a:rPr lang="ru-RU" b="1" dirty="0" err="1" smtClean="0">
                <a:solidFill>
                  <a:srgbClr val="002060"/>
                </a:solidFill>
              </a:rPr>
              <a:t>обложихомся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елеа</a:t>
            </a:r>
            <a:r>
              <a:rPr lang="ru-RU" b="1" dirty="0" smtClean="0">
                <a:solidFill>
                  <a:srgbClr val="002060"/>
                </a:solidFill>
              </a:rPr>
              <a:t> же </a:t>
            </a:r>
            <a:r>
              <a:rPr lang="ru-RU" b="1" dirty="0" err="1" smtClean="0">
                <a:solidFill>
                  <a:srgbClr val="002060"/>
                </a:solidFill>
              </a:rPr>
              <a:t>добраго</a:t>
            </a:r>
            <a:r>
              <a:rPr lang="ru-RU" b="1" dirty="0" smtClean="0">
                <a:solidFill>
                  <a:srgbClr val="002060"/>
                </a:solidFill>
              </a:rPr>
              <a:t> жития </a:t>
            </a:r>
            <a:r>
              <a:rPr lang="ru-RU" b="1" dirty="0" err="1" smtClean="0">
                <a:solidFill>
                  <a:srgbClr val="002060"/>
                </a:solidFill>
              </a:rPr>
              <a:t>обнищахом</a:t>
            </a:r>
            <a:r>
              <a:rPr lang="ru-RU" b="1" dirty="0" smtClean="0">
                <a:solidFill>
                  <a:srgbClr val="002060"/>
                </a:solidFill>
              </a:rPr>
              <a:t> зело и не возможем </a:t>
            </a:r>
            <a:r>
              <a:rPr lang="ru-RU" b="1" dirty="0" err="1" smtClean="0">
                <a:solidFill>
                  <a:srgbClr val="002060"/>
                </a:solidFill>
              </a:rPr>
              <a:t>противитися</a:t>
            </a:r>
            <a:r>
              <a:rPr lang="ru-RU" b="1" dirty="0" smtClean="0">
                <a:solidFill>
                  <a:srgbClr val="002060"/>
                </a:solidFill>
              </a:rPr>
              <a:t> волком хищным, иже </a:t>
            </a:r>
            <a:r>
              <a:rPr lang="ru-RU" b="1" dirty="0" err="1" smtClean="0">
                <a:solidFill>
                  <a:srgbClr val="002060"/>
                </a:solidFill>
              </a:rPr>
              <a:t>расхищати</a:t>
            </a:r>
            <a:r>
              <a:rPr lang="ru-RU" b="1" dirty="0" smtClean="0">
                <a:solidFill>
                  <a:srgbClr val="002060"/>
                </a:solidFill>
              </a:rPr>
              <a:t> наследие Божие дерзостно тщатся. О </a:t>
            </a:r>
            <a:r>
              <a:rPr lang="ru-RU" b="1" dirty="0" err="1" smtClean="0">
                <a:solidFill>
                  <a:srgbClr val="002060"/>
                </a:solidFill>
              </a:rPr>
              <a:t>сильнии</a:t>
            </a:r>
            <a:r>
              <a:rPr lang="ru-RU" b="1" dirty="0" smtClean="0">
                <a:solidFill>
                  <a:srgbClr val="002060"/>
                </a:solidFill>
              </a:rPr>
              <a:t>! Понесите немощи наша, не </a:t>
            </a:r>
            <a:r>
              <a:rPr lang="ru-RU" b="1" dirty="0" err="1" smtClean="0">
                <a:solidFill>
                  <a:srgbClr val="002060"/>
                </a:solidFill>
              </a:rPr>
              <a:t>отлучайтеся</a:t>
            </a:r>
            <a:r>
              <a:rPr lang="ru-RU" b="1" dirty="0" smtClean="0">
                <a:solidFill>
                  <a:srgbClr val="002060"/>
                </a:solidFill>
              </a:rPr>
              <a:t> духом от нас, да не разлучимся в конец от </a:t>
            </a:r>
            <a:r>
              <a:rPr lang="ru-RU" b="1" dirty="0" err="1" smtClean="0">
                <a:solidFill>
                  <a:srgbClr val="002060"/>
                </a:solidFill>
              </a:rPr>
              <a:t>любве</a:t>
            </a:r>
            <a:r>
              <a:rPr lang="ru-RU" b="1" dirty="0" smtClean="0">
                <a:solidFill>
                  <a:srgbClr val="002060"/>
                </a:solidFill>
              </a:rPr>
              <a:t> Божия, но крепким </a:t>
            </a:r>
            <a:r>
              <a:rPr lang="ru-RU" b="1" dirty="0" err="1" smtClean="0">
                <a:solidFill>
                  <a:srgbClr val="002060"/>
                </a:solidFill>
              </a:rPr>
              <a:t>заступлением</a:t>
            </a:r>
            <a:r>
              <a:rPr lang="ru-RU" b="1" dirty="0" smtClean="0">
                <a:solidFill>
                  <a:srgbClr val="002060"/>
                </a:solidFill>
              </a:rPr>
              <a:t> вашим нас защитите, да помилует Господь всех нас, молитв ваших ради, да истребит же рукописание безмерных грехов наших и да сподобит со всеми святыми </a:t>
            </a:r>
            <a:r>
              <a:rPr lang="ru-RU" b="1" dirty="0" err="1" smtClean="0">
                <a:solidFill>
                  <a:srgbClr val="002060"/>
                </a:solidFill>
              </a:rPr>
              <a:t>блаженнаго</a:t>
            </a:r>
            <a:r>
              <a:rPr lang="ru-RU" b="1" dirty="0" smtClean="0">
                <a:solidFill>
                  <a:srgbClr val="002060"/>
                </a:solidFill>
              </a:rPr>
              <a:t> Царствия и Брака Агнца Своего, </a:t>
            </a:r>
            <a:r>
              <a:rPr lang="ru-RU" b="1" dirty="0" err="1" smtClean="0">
                <a:solidFill>
                  <a:srgbClr val="002060"/>
                </a:solidFill>
              </a:rPr>
              <a:t>Емуже</a:t>
            </a:r>
            <a:r>
              <a:rPr lang="ru-RU" b="1" dirty="0" smtClean="0">
                <a:solidFill>
                  <a:srgbClr val="002060"/>
                </a:solidFill>
              </a:rPr>
              <a:t> честь и слава, и благодарение и поклонение, во веки веков. Аминь.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19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714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8</cp:revision>
  <dcterms:created xsi:type="dcterms:W3CDTF">2021-07-10T06:26:07Z</dcterms:created>
  <dcterms:modified xsi:type="dcterms:W3CDTF">2021-07-10T07:57:04Z</dcterms:modified>
</cp:coreProperties>
</file>